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61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525B82-8A3B-4B4B-A8D9-5B567E8A91BB}" v="2" dt="2026-06-16T15:25:43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" y="5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C4EB3-E2C8-42F8-8D48-D27CAF7C1061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6FA4A-29EA-4EA6-9C49-456C461D8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4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6FA4A-29EA-4EA6-9C49-456C461D8A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BABA4-595E-541D-7BB0-CEE2697B7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EEC95-8168-C600-EFF4-2FECBDBC1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002D-0C0E-E48C-B7EF-507B8F168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7C-EE90-40EB-900B-8F297654E40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B7DAC-2FFE-3506-F7E3-895D192DC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06901-DE72-EC8B-B485-7ACD7962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3F2-68CF-43B1-B38A-889B49C9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34DC-C6F9-C83B-B1F2-88E0D72EC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E8BB2-2E35-6173-A1D5-FC73EEBBA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13AAB-A987-5BAB-547A-13FE2148F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7C-EE90-40EB-900B-8F297654E40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0ADFE-EEF1-9BF2-2384-EC109DD0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CFE8F-16D4-7847-FEB6-3F0AA951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3F2-68CF-43B1-B38A-889B49C9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61BCBA-C4E8-FBF1-C86D-6954E73C3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BB9B2-5557-DD4D-AEF0-37A49EC2D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70857-F548-F803-EC6A-06AC4EDF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7C-EE90-40EB-900B-8F297654E40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126D8-589F-7D0E-076E-A6F9DCD89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BACE0-1894-B1C5-3BA7-61205605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3F2-68CF-43B1-B38A-889B49C9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9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BC34-12E6-EF6B-981D-159A024D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4BA15-E144-F065-6D73-FBCCAE711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07717-D5B0-FB69-791B-B202F5D2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7C-EE90-40EB-900B-8F297654E40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EB44D-144C-7159-F561-DC39A99CE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ED1CC-F483-CE33-D8BC-CD575F2D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3F2-68CF-43B1-B38A-889B49C9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0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82A9F-33F2-7448-A941-5301F6AA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FCB47-8ADF-1AE1-402A-B0ADCFF9E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5DB0F-377F-4C2E-DFF5-EFD0D8CD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7C-EE90-40EB-900B-8F297654E40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F3E5-725E-3F5B-FDC2-EFB61B55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983A9-35B5-B89C-B908-8909C8BB3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3F2-68CF-43B1-B38A-889B49C9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543F-F4EF-42D0-8904-1286C7EB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A4AC1-0800-03E2-13B8-7C209B5A4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833C2-18E5-8C14-8107-76F44D3DB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3B2B1-E384-2B57-6D06-8F0B8228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7C-EE90-40EB-900B-8F297654E40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E6A30-6D38-ECB8-18EA-42304051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F5A72-BB0F-A850-655E-DB139222E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3F2-68CF-43B1-B38A-889B49C9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9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4DA8-4EFB-19D3-6C8A-B4B2CDD7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0A38E-201B-3BC7-2677-614DC9F9A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D5BC5-C14A-DCE6-63EC-18467621E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7C4419-B5AD-3F4C-4E38-767F6767D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AFEBB-3715-01FB-A409-DD92B8458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B7D47-B96F-AF35-76F3-A5066295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7C-EE90-40EB-900B-8F297654E40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72999-872C-D763-7F07-C0F383A7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A658E1-3C6E-47A2-0F25-2CEDBD83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3F2-68CF-43B1-B38A-889B49C9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1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1578-9571-D330-8408-F26A4567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545E7-A193-CA31-7CC2-53256F7C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7C-EE90-40EB-900B-8F297654E40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0A267-BE74-D56E-C3EC-16FBE90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5749C-6841-8013-7D16-47A0544E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3F2-68CF-43B1-B38A-889B49C9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2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291264-5F66-4A41-A8F4-32032860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7C-EE90-40EB-900B-8F297654E40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F1BB1-BE0A-E010-01A4-B8B7C1B5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2403E-C89D-A74C-CB06-156A6C2E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3F2-68CF-43B1-B38A-889B49C9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7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2ABE2-9DC5-780B-BBE9-144E8B93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1749E-8557-1EAB-C3DF-C5329B0A4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15A7-E8EE-B79C-A690-211BFEEFF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DB342-5211-7012-EDA7-D290B3E3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7C-EE90-40EB-900B-8F297654E40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FA2C2-6BD1-52DC-BDFE-75B8E19B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78843-674F-2920-2E8A-A220C604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3F2-68CF-43B1-B38A-889B49C9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5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176B-30CB-C5E7-BEE3-373598ED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689C3A-AD9B-460F-14A1-4C6000447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17746-E208-3ADA-054D-5B6044077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776AD-7D49-D3B9-91A6-8A6D3463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7C-EE90-40EB-900B-8F297654E40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B6DF6-8680-C604-9C23-3F52B04B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A43C8-A2DF-B308-AC66-6A8D24F6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3F2-68CF-43B1-B38A-889B49C9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1202E-AB19-C184-E595-981FF49C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B744E-D035-F969-A5FF-CF0A689B0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79E63-1AA1-2EC1-6431-2AA881C32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07327C-EE90-40EB-900B-8F297654E405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E5CE9-C888-1C0F-655D-DCB82A07F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22F74-EB13-D8DB-6352-9AFCDAED5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CDB3F2-68CF-43B1-B38A-889B49C9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lectrifynews.beehiiv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alcyon.io/" TargetMode="External"/><Relationship Id="rId2" Type="http://schemas.openxmlformats.org/officeDocument/2006/relationships/hyperlink" Target="https://www.interconnection.fy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mber-energy.org/latest-insights/the-electrotech-revolution/" TargetMode="External"/><Relationship Id="rId4" Type="http://schemas.openxmlformats.org/officeDocument/2006/relationships/hyperlink" Target="https://dsireusa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rifynews.beehiiv.com/p/energy-literacy-utilities-decarbonizing-slow-and-fast" TargetMode="External"/><Relationship Id="rId7" Type="http://schemas.openxmlformats.org/officeDocument/2006/relationships/hyperlink" Target="https://electrifynews.beehiiv.com/p/why-utilities-don-t-trust-ders-and-what-we-can-do-about-it" TargetMode="External"/><Relationship Id="rId2" Type="http://schemas.openxmlformats.org/officeDocument/2006/relationships/hyperlink" Target="https://www.rtoinsider.com/117583-livewire-the-electrotech-revolution-is-he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ectrifynews.beehiiv.com/p/why-ders-are-super-cool-super-smart-and-can-help-cut-your-electric-bills" TargetMode="External"/><Relationship Id="rId5" Type="http://schemas.openxmlformats.org/officeDocument/2006/relationships/hyperlink" Target="https://electrifynews.beehiiv.com/p/energy-literacy-let-s-talk-about-inertia" TargetMode="External"/><Relationship Id="rId4" Type="http://schemas.openxmlformats.org/officeDocument/2006/relationships/hyperlink" Target="https://electrifynews.beehiiv.com/p/energy-literacy-7-things-you-need-to-know-about-rtos-and-is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20595-48C0-9D00-374F-260E826F6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640080"/>
            <a:ext cx="6894576" cy="3566160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Energy Reporting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C96C1-B6B9-E283-292B-D8E3B2316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4636008"/>
            <a:ext cx="6894576" cy="157276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K Kaufmann</a:t>
            </a:r>
          </a:p>
          <a:p>
            <a:pPr algn="l"/>
            <a:r>
              <a:rPr lang="en-US" dirty="0"/>
              <a:t>E/</a:t>
            </a:r>
            <a:r>
              <a:rPr lang="en-US" dirty="0" err="1"/>
              <a:t>lectrify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electrifynews.beehiiv.com/</a:t>
            </a:r>
            <a:endParaRPr lang="en-US" dirty="0"/>
          </a:p>
          <a:p>
            <a:pPr algn="l"/>
            <a:r>
              <a:rPr lang="en-US" dirty="0"/>
              <a:t>kkaufmanndc@gmail.com</a:t>
            </a:r>
          </a:p>
        </p:txBody>
      </p:sp>
      <p:pic>
        <p:nvPicPr>
          <p:cNvPr id="5" name="Picture 4" descr="Close up glowing light bulb">
            <a:extLst>
              <a:ext uri="{FF2B5EF4-FFF2-40B4-BE49-F238E27FC236}">
                <a16:creationId xmlns:a16="http://schemas.microsoft.com/office/drawing/2014/main" id="{06BEBBEA-C907-8688-D4AB-22CB43B544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584" r="-1" b="-1"/>
          <a:stretch>
            <a:fillRect/>
          </a:stretch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sX0" fmla="*/ 0 w 4242816"/>
              <a:gd name="csY0" fmla="*/ 0 h 18288"/>
              <a:gd name="csX1" fmla="*/ 690973 w 4242816"/>
              <a:gd name="csY1" fmla="*/ 0 h 18288"/>
              <a:gd name="csX2" fmla="*/ 1212233 w 4242816"/>
              <a:gd name="csY2" fmla="*/ 0 h 18288"/>
              <a:gd name="csX3" fmla="*/ 1860778 w 4242816"/>
              <a:gd name="csY3" fmla="*/ 0 h 18288"/>
              <a:gd name="csX4" fmla="*/ 2424466 w 4242816"/>
              <a:gd name="csY4" fmla="*/ 0 h 18288"/>
              <a:gd name="csX5" fmla="*/ 3115439 w 4242816"/>
              <a:gd name="csY5" fmla="*/ 0 h 18288"/>
              <a:gd name="csX6" fmla="*/ 3636699 w 4242816"/>
              <a:gd name="csY6" fmla="*/ 0 h 18288"/>
              <a:gd name="csX7" fmla="*/ 4242816 w 4242816"/>
              <a:gd name="csY7" fmla="*/ 0 h 18288"/>
              <a:gd name="csX8" fmla="*/ 4242816 w 4242816"/>
              <a:gd name="csY8" fmla="*/ 18288 h 18288"/>
              <a:gd name="csX9" fmla="*/ 3636699 w 4242816"/>
              <a:gd name="csY9" fmla="*/ 18288 h 18288"/>
              <a:gd name="csX10" fmla="*/ 3030583 w 4242816"/>
              <a:gd name="csY10" fmla="*/ 18288 h 18288"/>
              <a:gd name="csX11" fmla="*/ 2466894 w 4242816"/>
              <a:gd name="csY11" fmla="*/ 18288 h 18288"/>
              <a:gd name="csX12" fmla="*/ 1988062 w 4242816"/>
              <a:gd name="csY12" fmla="*/ 18288 h 18288"/>
              <a:gd name="csX13" fmla="*/ 1466802 w 4242816"/>
              <a:gd name="csY13" fmla="*/ 18288 h 18288"/>
              <a:gd name="csX14" fmla="*/ 860686 w 4242816"/>
              <a:gd name="csY14" fmla="*/ 18288 h 18288"/>
              <a:gd name="csX15" fmla="*/ 0 w 4242816"/>
              <a:gd name="csY15" fmla="*/ 18288 h 18288"/>
              <a:gd name="csX16" fmla="*/ 0 w 4242816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3E8D9-BE67-8AD8-EB4A-505F7984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The first things you need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4B077-CE81-C34E-A1A2-277AD56FD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Every form of electricity generation and clean technology has environmental, economic and social impacts that involve tradeoffs.</a:t>
            </a:r>
          </a:p>
          <a:p>
            <a:r>
              <a:rPr lang="en-US" sz="2000" dirty="0"/>
              <a:t>The tradeoffs that are socially and politically acceptable will change over time and geography.</a:t>
            </a:r>
          </a:p>
        </p:txBody>
      </p:sp>
      <p:pic>
        <p:nvPicPr>
          <p:cNvPr id="6" name="Picture 5" descr="The image shows a landscape filled with numerous wind turbines against a backdrop of snow-capped mountains.&#10;&#10;AI-generated content may be incorrect.">
            <a:extLst>
              <a:ext uri="{FF2B5EF4-FFF2-40B4-BE49-F238E27FC236}">
                <a16:creationId xmlns:a16="http://schemas.microsoft.com/office/drawing/2014/main" id="{4A820480-7FD2-2DE8-064E-ECF47D79A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22804" b="-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0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E41E-3F7F-F990-7862-39110F2C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he diagram illustrates the significantly higher material demand for fossil fuel systems compared to electrotechnology, highlighting the substantial quantities of coal, aluminum, graphite, and other resources extracted annually.&#10;&#10;AI-generated content may be incorrect.">
            <a:extLst>
              <a:ext uri="{FF2B5EF4-FFF2-40B4-BE49-F238E27FC236}">
                <a16:creationId xmlns:a16="http://schemas.microsoft.com/office/drawing/2014/main" id="{2A1E078D-8710-32C1-A0FD-F3B156088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116114"/>
            <a:ext cx="11565976" cy="617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8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BD5D3-9D22-445F-C286-D62AF80D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Stories on the ground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688D-3F5D-490D-3166-ACAE289F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Natural gas/coal plants (PJM, DOE, etc.)</a:t>
            </a:r>
          </a:p>
          <a:p>
            <a:r>
              <a:rPr lang="en-US" sz="2200" dirty="0"/>
              <a:t>Local solar permitting/plug-in solar/DERs</a:t>
            </a:r>
          </a:p>
          <a:p>
            <a:r>
              <a:rPr lang="en-US" sz="2200" dirty="0"/>
              <a:t>Land use/agrivoltaics</a:t>
            </a:r>
          </a:p>
          <a:p>
            <a:r>
              <a:rPr lang="en-US" sz="2200" dirty="0"/>
              <a:t>Affordability/environment connections</a:t>
            </a:r>
          </a:p>
          <a:p>
            <a:r>
              <a:rPr lang="en-US" sz="2200" dirty="0"/>
              <a:t>Global perspectives: U.S. as secondary/isolated market</a:t>
            </a:r>
          </a:p>
          <a:p>
            <a:endParaRPr lang="en-US" sz="2200" dirty="0"/>
          </a:p>
        </p:txBody>
      </p:sp>
      <p:pic>
        <p:nvPicPr>
          <p:cNvPr id="7" name="Picture 6" descr="The image depicts a clear blue sky with a plume of smoke rising from a power plant's smokestacks.&#10;&#10;AI-generated content may be incorrect.">
            <a:extLst>
              <a:ext uri="{FF2B5EF4-FFF2-40B4-BE49-F238E27FC236}">
                <a16:creationId xmlns:a16="http://schemas.microsoft.com/office/drawing/2014/main" id="{D7DB1313-0F70-1316-C01B-68AC4BACE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26" y="257347"/>
            <a:ext cx="6347906" cy="634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2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04730-52F7-D7FA-0064-7BA12821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Resources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9CDE5-5611-48A4-DC21-94989CC0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 err="1"/>
              <a:t>Interconnection.fyi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https://www.interconnection.fyi/</a:t>
            </a:r>
            <a:endParaRPr lang="en-US" dirty="0"/>
          </a:p>
          <a:p>
            <a:r>
              <a:rPr lang="en-US" dirty="0"/>
              <a:t>Halcyon: </a:t>
            </a:r>
            <a:r>
              <a:rPr lang="en-US" dirty="0">
                <a:hlinkClick r:id="rId3"/>
              </a:rPr>
              <a:t>halcyon.io</a:t>
            </a:r>
            <a:endParaRPr lang="en-US" dirty="0"/>
          </a:p>
          <a:p>
            <a:r>
              <a:rPr lang="en-US" dirty="0"/>
              <a:t>DSIRE (Database for State Incentives for Renewable Energy: </a:t>
            </a:r>
            <a:r>
              <a:rPr lang="en-US" dirty="0">
                <a:hlinkClick r:id="rId4"/>
              </a:rPr>
              <a:t>desireusa.org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Electrotech</a:t>
            </a:r>
            <a:r>
              <a:rPr lang="en-US" dirty="0"/>
              <a:t> Revolution: </a:t>
            </a:r>
            <a:r>
              <a:rPr lang="en-US" dirty="0">
                <a:hlinkClick r:id="rId5"/>
              </a:rPr>
              <a:t>https://ember-energy.org/latest-insights/the-electrotech-revolution/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1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AD4CF-1C27-291B-CE44-7BDF5F072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Shameless self-promotion slide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E05D1-60AF-A8BC-4FFA-A4F3A6A02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RTO Insider: </a:t>
            </a:r>
            <a:r>
              <a:rPr lang="en-US" dirty="0">
                <a:hlinkClick r:id="rId2"/>
              </a:rPr>
              <a:t>Why Chris Wright Is so Wrong</a:t>
            </a:r>
            <a:endParaRPr lang="en-US" dirty="0"/>
          </a:p>
          <a:p>
            <a:r>
              <a:rPr lang="en-US" dirty="0"/>
              <a:t>E/</a:t>
            </a:r>
            <a:r>
              <a:rPr lang="en-US" dirty="0" err="1"/>
              <a:t>lectrify</a:t>
            </a:r>
            <a:r>
              <a:rPr lang="en-US" dirty="0"/>
              <a:t> Energy Literacy series</a:t>
            </a:r>
          </a:p>
          <a:p>
            <a:pPr lvl="1"/>
            <a:r>
              <a:rPr lang="en-US" dirty="0">
                <a:hlinkClick r:id="rId3"/>
              </a:rPr>
              <a:t>Utilities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Utility commissions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RTOs and ISOs </a:t>
            </a:r>
            <a:r>
              <a:rPr lang="en-US" dirty="0"/>
              <a:t>(grid operators)</a:t>
            </a:r>
          </a:p>
          <a:p>
            <a:pPr lvl="1"/>
            <a:r>
              <a:rPr lang="en-US" dirty="0">
                <a:hlinkClick r:id="rId5"/>
              </a:rPr>
              <a:t>Inertia</a:t>
            </a:r>
            <a:endParaRPr lang="en-US" dirty="0"/>
          </a:p>
          <a:p>
            <a:pPr lvl="1"/>
            <a:r>
              <a:rPr lang="en-US" dirty="0"/>
              <a:t>Distributed energy resources (DERs)</a:t>
            </a:r>
          </a:p>
          <a:p>
            <a:pPr lvl="2"/>
            <a:r>
              <a:rPr lang="en-US" dirty="0">
                <a:hlinkClick r:id="rId6"/>
              </a:rPr>
              <a:t>Part 1</a:t>
            </a:r>
            <a:endParaRPr lang="en-US" dirty="0"/>
          </a:p>
          <a:p>
            <a:pPr lvl="2"/>
            <a:r>
              <a:rPr lang="en-US" dirty="0">
                <a:hlinkClick r:id="rId7"/>
              </a:rPr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71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190</Words>
  <Application>Microsoft Office PowerPoint</Application>
  <PresentationFormat>Widescreen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Energy Reporting 101</vt:lpstr>
      <vt:lpstr>The first things you need to know</vt:lpstr>
      <vt:lpstr>PowerPoint Presentation</vt:lpstr>
      <vt:lpstr>Stories on the ground</vt:lpstr>
      <vt:lpstr>Resources</vt:lpstr>
      <vt:lpstr>Shameless self-promotion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 Kaufmann</dc:creator>
  <cp:lastModifiedBy>K Kaufmann</cp:lastModifiedBy>
  <cp:revision>3</cp:revision>
  <dcterms:created xsi:type="dcterms:W3CDTF">2026-06-16T11:29:13Z</dcterms:created>
  <dcterms:modified xsi:type="dcterms:W3CDTF">2026-06-16T16:01:31Z</dcterms:modified>
</cp:coreProperties>
</file>